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324" r:id="rId3"/>
    <p:sldId id="325" r:id="rId4"/>
    <p:sldId id="326" r:id="rId5"/>
    <p:sldId id="267" r:id="rId6"/>
    <p:sldId id="283" r:id="rId7"/>
    <p:sldId id="321" r:id="rId8"/>
    <p:sldId id="318" r:id="rId9"/>
    <p:sldId id="284" r:id="rId10"/>
    <p:sldId id="266" r:id="rId11"/>
    <p:sldId id="339" r:id="rId12"/>
    <p:sldId id="268" r:id="rId13"/>
    <p:sldId id="269" r:id="rId14"/>
    <p:sldId id="270" r:id="rId15"/>
    <p:sldId id="273" r:id="rId16"/>
    <p:sldId id="274" r:id="rId17"/>
    <p:sldId id="329" r:id="rId18"/>
    <p:sldId id="330" r:id="rId19"/>
    <p:sldId id="331" r:id="rId20"/>
    <p:sldId id="332" r:id="rId21"/>
    <p:sldId id="328" r:id="rId22"/>
    <p:sldId id="333" r:id="rId23"/>
    <p:sldId id="264" r:id="rId24"/>
    <p:sldId id="337" r:id="rId25"/>
    <p:sldId id="336" r:id="rId26"/>
    <p:sldId id="335" r:id="rId27"/>
    <p:sldId id="334" r:id="rId28"/>
    <p:sldId id="338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91"/>
    <p:restoredTop sz="94299"/>
  </p:normalViewPr>
  <p:slideViewPr>
    <p:cSldViewPr snapToGrid="0">
      <p:cViewPr varScale="1">
        <p:scale>
          <a:sx n="176" d="100"/>
          <a:sy n="176" d="100"/>
        </p:scale>
        <p:origin x="216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time: 10mins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12b41695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12b416959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912b416959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8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134fdb0c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134fdb0c0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9134fdb0c0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985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3f04ce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73f04ce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258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3f04ce2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73f04ce2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65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3f04ce2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3f04ce2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338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3f04ce2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3f04ce2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81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54ed44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54ed442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38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99cc5da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99cc5da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Develop framework to support OPA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Principles</a:t>
            </a:r>
            <a:endParaRPr sz="1400"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/>
              <a:t>Guidelines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Support transition/adoption to OPA, and develop case studies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Minimum wage in the US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Deworming in Kenya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Train students and analysts 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RT2-type of curriculum (policy/economics)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800"/>
              <a:t>Raise awareness</a:t>
            </a:r>
            <a:r>
              <a:rPr lang="en" sz="1400"/>
              <a:t>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This panel</a:t>
            </a:r>
            <a:endParaRPr sz="1400" b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Future convenings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Ongoing presentations </a:t>
            </a:r>
            <a:r>
              <a:rPr lang="en"/>
              <a:t>(so far APPAM, Evidence Action, GSPP, EDI, GiveWell, AIR, CBO, IDB, AM1)</a:t>
            </a:r>
            <a:r>
              <a:rPr lang="en" sz="1400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TED</a:t>
            </a:r>
            <a:endParaRPr lang="en-US" sz="2400" dirty="0"/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sz="2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Highlight new 3 E’s framing</a:t>
            </a:r>
          </a:p>
        </p:txBody>
      </p:sp>
    </p:spTree>
    <p:extLst>
      <p:ext uri="{BB962C8B-B14F-4D97-AF65-F5344CB8AC3E}">
        <p14:creationId xmlns:p14="http://schemas.microsoft.com/office/powerpoint/2010/main" val="283280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b="1" dirty="0"/>
              <a:t>TED</a:t>
            </a:r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r>
              <a:rPr lang="en-US" sz="1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Not much has changed since last year.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4882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02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58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12b4169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12b41695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912b41695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97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12b41695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12b416959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912b416959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018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17d147d66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17d147d66_0_9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917d147d66_0_9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496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12b4169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12b416959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912b41695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25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" name="pasted-image.pdf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2854" y="-62507"/>
            <a:ext cx="9588809" cy="54829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52739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with gray CEGA logo">
  <p:cSld name="Plain slide with gray CEGA logo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 rotWithShape="1">
          <a:blip r:embed="rId2">
            <a:alphaModFix amt="33000"/>
          </a:blip>
          <a:srcRect r="24653" b="23617"/>
          <a:stretch/>
        </p:blipFill>
        <p:spPr>
          <a:xfrm>
            <a:off x="6668867" y="1452124"/>
            <a:ext cx="2475132" cy="3965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2925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7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2913">
          <p15:clr>
            <a:srgbClr val="FBAE40"/>
          </p15:clr>
        </p15:guide>
        <p15:guide id="4" pos="392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content with blue logo in corner">
  <p:cSld name="Bullet content with blue logo in corner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262"/>
              </a:buClr>
              <a:buSzPts val="2400"/>
              <a:buFont typeface="Arial"/>
              <a:buNone/>
              <a:defRPr sz="2400">
                <a:solidFill>
                  <a:srgbClr val="0032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22582" y="4709565"/>
            <a:ext cx="307420" cy="3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25" y="688925"/>
            <a:ext cx="1178425" cy="13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05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8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jpg"/><Relationship Id="rId4" Type="http://schemas.openxmlformats.org/officeDocument/2006/relationships/hyperlink" Target="http://www.youtube.com/watch?v=rV_YxKOE90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flickr.com/photos/life1style1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tss.org/opa/projects/progressive-wealth-tax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preprints/metaarxiv/jnyqh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henisgood.net/sy2zi3c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TSS/opa-wealthtax/tree/master/code/interactive_visualization" TargetMode="External"/><Relationship Id="rId3" Type="http://schemas.openxmlformats.org/officeDocument/2006/relationships/hyperlink" Target="https://osf.io/preprints/metaarxiv/jnyqh" TargetMode="External"/><Relationship Id="rId7" Type="http://schemas.openxmlformats.org/officeDocument/2006/relationships/hyperlink" Target="https://mastering-shiny.org/" TargetMode="External"/><Relationship Id="rId12" Type="http://schemas.openxmlformats.org/officeDocument/2006/relationships/hyperlink" Target="https://github.com/BITSS-OPA/opa-deworming" TargetMode="External"/><Relationship Id="rId2" Type="http://schemas.openxmlformats.org/officeDocument/2006/relationships/hyperlink" Target="https://github.com/BITSS-OPA/Tutorials/blob/master/GitHub/Version%20control%20with%20Git%20and%20Github.m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hiny.rstudio.com/tutorial/" TargetMode="External"/><Relationship Id="rId11" Type="http://schemas.openxmlformats.org/officeDocument/2006/relationships/hyperlink" Target="https://academic.oup.com/qje/article/131/4/1637/2468871#173469299" TargetMode="External"/><Relationship Id="rId5" Type="http://schemas.openxmlformats.org/officeDocument/2006/relationships/hyperlink" Target="https://www.youtube.com/results?search_query=%23tidytuesday" TargetMode="External"/><Relationship Id="rId10" Type="http://schemas.openxmlformats.org/officeDocument/2006/relationships/hyperlink" Target="https://www.evidenceaction.org/dewormtheworld-2/" TargetMode="External"/><Relationship Id="rId4" Type="http://schemas.openxmlformats.org/officeDocument/2006/relationships/hyperlink" Target="https://education.rstudio.com/learn/beginner/" TargetMode="External"/><Relationship Id="rId9" Type="http://schemas.openxmlformats.org/officeDocument/2006/relationships/hyperlink" Target="http://wealthtaxsimulator.org/analysis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88053" y="1503187"/>
            <a:ext cx="897466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/>
              <a:t>The Berkeley Initiative for Transparency in the Social Sciences</a:t>
            </a:r>
            <a:br>
              <a:rPr lang="en" sz="4000" dirty="0"/>
            </a:br>
            <a:br>
              <a:rPr lang="en" sz="4000" dirty="0"/>
            </a:br>
            <a:r>
              <a:rPr lang="en-US" sz="3200" dirty="0">
                <a:solidFill>
                  <a:srgbClr val="FFFFFF"/>
                </a:solidFill>
              </a:rPr>
              <a:t>Onboarding for Undergraduate Research Apprentice Program</a:t>
            </a:r>
            <a:endParaRPr sz="320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355484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dirty="0">
                <a:solidFill>
                  <a:srgbClr val="FFFFFF"/>
                </a:solidFill>
              </a:rPr>
              <a:t>Fernando Hoces de la Guardia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September 25st, 2020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3188375" y="1358373"/>
            <a:ext cx="3000000" cy="2418000"/>
          </a:xfrm>
          <a:prstGeom prst="parallelogram">
            <a:avLst>
              <a:gd name="adj" fmla="val 174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Bring Open Science into Policy Analysis?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0"/>
            <a:ext cx="9144000" cy="431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50" y="3097200"/>
            <a:ext cx="1402076" cy="140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4175" y="3097200"/>
            <a:ext cx="1869418" cy="140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7500" y="999575"/>
            <a:ext cx="1370950" cy="13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2163" y="691725"/>
            <a:ext cx="1741526" cy="17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750" y="999575"/>
            <a:ext cx="2169200" cy="6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8675" y="2645200"/>
            <a:ext cx="1660725" cy="166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83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975" y="482525"/>
            <a:ext cx="4695126" cy="27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/>
          <p:cNvPicPr preferRelativeResize="0"/>
          <p:nvPr/>
        </p:nvPicPr>
        <p:blipFill rotWithShape="1">
          <a:blip r:embed="rId4">
            <a:alphaModFix/>
          </a:blip>
          <a:srcRect r="9974" b="10160"/>
          <a:stretch/>
        </p:blipFill>
        <p:spPr>
          <a:xfrm>
            <a:off x="0" y="482525"/>
            <a:ext cx="4420949" cy="27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00" y="3204500"/>
            <a:ext cx="3903575" cy="16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985725" y="3204500"/>
            <a:ext cx="4158274" cy="1634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09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Each interest group can choose the evidence that they like the most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General public can, and will, disregard evidence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81" name="Google Shape;381;p49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Policy consequences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342899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 descr="With Democrats and Republicans divided on key issues and time running out to pass a pandemic relief bill before some federal benefits and protections expire, congressional leaders met with the White House Wednesday in search of a path forward. Senate Majority Leader Mitch McConnell, R-Ky., joins Judy Woodruff to discuss unemployment, food stamps and why he wants this bill to cover only COVID-19.&#10;&#10;Stream your PBS favorites with the PBS app: https://to.pbs.org/2Jb8twG&#10;Find more from PBS NewsHour at https://www.pbs.org/newshour&#10;Subscribe to our YouTube channel: https://bit.ly/2HfsCD6&#10;&#10;Follow us:&#10;Facebook: http://www.pbs.org/newshour&#10;Twitter: http://www.twitter.com/newshour&#10;Instagram: http://www.instagram.com/newshour&#10;Snapchat: @pbsnews&#10;&#10;Subscribe:&#10;PBS NewsHour podcasts: https://www.pbs.org/newshour/podcasts&#10;Newsletters: https://www.pbs.org/newshour/subscribe" title="McConnell: Some Republicans think 'we have already done enough' pandemic ai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675" y="2654875"/>
            <a:ext cx="1719250" cy="12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 txBox="1"/>
          <p:nvPr/>
        </p:nvSpPr>
        <p:spPr>
          <a:xfrm>
            <a:off x="3949575" y="2654875"/>
            <a:ext cx="2757000" cy="2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tx1"/>
                </a:solidFill>
              </a:rPr>
              <a:t>Interviewer:</a:t>
            </a:r>
            <a:r>
              <a:rPr lang="en-US">
                <a:solidFill>
                  <a:schemeClr val="tx1"/>
                </a:solidFill>
              </a:rPr>
              <a:t> “We I have looked at what economist are saying, and [...] there is no measurable evidence that people are staying at home because of [$600 unemp. insurance]” </a:t>
            </a: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tx1"/>
                </a:solidFill>
              </a:rPr>
              <a:t>Congressman: </a:t>
            </a:r>
            <a:r>
              <a:rPr lang="en-US">
                <a:solidFill>
                  <a:schemeClr val="tx1"/>
                </a:solidFill>
              </a:rPr>
              <a:t>“[scoffs] I don’t know which economist you are talking about, but ...” 			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2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</a:rPr>
              <a:t>Academic economist have large responsibility in this (my view):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Very low bar for rigor and relevance of policy implications of research (“back of the envelope calculation...”)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 rewards to finding “silver pellets”, but little reward to put them together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Novelty bias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Contempt towards policy economist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377800" y="936875"/>
            <a:ext cx="53340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Where can we fix this madness?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2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>
            <a:spLocks noGrp="1"/>
          </p:cNvSpPr>
          <p:nvPr>
            <p:ph type="body" idx="1"/>
          </p:nvPr>
        </p:nvSpPr>
        <p:spPr>
          <a:xfrm>
            <a:off x="377800" y="2252350"/>
            <a:ext cx="3386100" cy="194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1"/>
                </a:solidFill>
              </a:rPr>
              <a:t>To translate the tools and practices of open science into policy analysis</a:t>
            </a:r>
            <a:endParaRPr sz="1800" i="1" dirty="0">
              <a:solidFill>
                <a:schemeClr val="tx1"/>
              </a:solidFill>
            </a:endParaRPr>
          </a:p>
        </p:txBody>
      </p:sp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Our proposal: </a:t>
            </a: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Open Policy Analysis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415" name="Google Shape;415;p53"/>
          <p:cNvGrpSpPr/>
          <p:nvPr/>
        </p:nvGrpSpPr>
        <p:grpSpPr>
          <a:xfrm>
            <a:off x="4460275" y="1219975"/>
            <a:ext cx="4378923" cy="3095126"/>
            <a:chOff x="4460275" y="1219975"/>
            <a:chExt cx="4378923" cy="3095126"/>
          </a:xfrm>
        </p:grpSpPr>
        <p:pic>
          <p:nvPicPr>
            <p:cNvPr id="416" name="Google Shape;416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60675" y="1219975"/>
              <a:ext cx="4378523" cy="3095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53"/>
            <p:cNvSpPr txBox="1"/>
            <p:nvPr/>
          </p:nvSpPr>
          <p:spPr>
            <a:xfrm>
              <a:off x="4460275" y="4025825"/>
              <a:ext cx="16083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016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FFFFFF"/>
                  </a:solidFill>
                  <a:uFill>
                    <a:noFill/>
                  </a:u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Souvik Chakraborty</a:t>
              </a:r>
              <a:endParaRPr sz="1100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508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590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Three Components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4" name="Google Shape;424;p54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Develop and promote a framework</a:t>
            </a:r>
            <a:endParaRPr sz="1800" dirty="0">
              <a:solidFill>
                <a:schemeClr val="tx1"/>
              </a:solidFill>
            </a:endParaRPr>
          </a:p>
          <a:p>
            <a:pPr marL="800100"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sz="1800" dirty="0">
              <a:solidFill>
                <a:schemeClr val="tx1"/>
              </a:solidFill>
            </a:endParaRPr>
          </a:p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Conduct project demonstrations </a:t>
            </a:r>
            <a:endParaRPr sz="1800" dirty="0">
              <a:solidFill>
                <a:schemeClr val="tx1"/>
              </a:solidFill>
            </a:endParaRPr>
          </a:p>
          <a:p>
            <a:pPr marL="800100"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sz="1800" dirty="0">
              <a:solidFill>
                <a:schemeClr val="tx1"/>
              </a:solidFill>
            </a:endParaRPr>
          </a:p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Create a community of practice</a:t>
            </a:r>
            <a:endParaRPr sz="1800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425" name="Google Shape;425;p54"/>
          <p:cNvGrpSpPr/>
          <p:nvPr/>
        </p:nvGrpSpPr>
        <p:grpSpPr>
          <a:xfrm>
            <a:off x="4818308" y="518345"/>
            <a:ext cx="1799432" cy="1496285"/>
            <a:chOff x="4818400" y="1330375"/>
            <a:chExt cx="961800" cy="969724"/>
          </a:xfrm>
        </p:grpSpPr>
        <p:sp>
          <p:nvSpPr>
            <p:cNvPr id="426" name="Google Shape;426;p54"/>
            <p:cNvSpPr/>
            <p:nvPr/>
          </p:nvSpPr>
          <p:spPr>
            <a:xfrm flipH="1">
              <a:off x="4818400" y="1804799"/>
              <a:ext cx="961800" cy="495300"/>
            </a:xfrm>
            <a:prstGeom prst="parallelogram">
              <a:avLst>
                <a:gd name="adj" fmla="val 25000"/>
              </a:avLst>
            </a:prstGeom>
            <a:solidFill>
              <a:srgbClr val="BF9000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7" name="Google Shape;427;p54"/>
            <p:cNvSpPr/>
            <p:nvPr/>
          </p:nvSpPr>
          <p:spPr>
            <a:xfrm flipH="1">
              <a:off x="4863967" y="1587416"/>
              <a:ext cx="823800" cy="494700"/>
            </a:xfrm>
            <a:prstGeom prst="parallelogram">
              <a:avLst>
                <a:gd name="adj" fmla="val 25000"/>
              </a:avLst>
            </a:prstGeom>
            <a:solidFill>
              <a:srgbClr val="3C78D8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8" name="Google Shape;428;p54"/>
            <p:cNvSpPr/>
            <p:nvPr/>
          </p:nvSpPr>
          <p:spPr>
            <a:xfrm flipH="1">
              <a:off x="4968737" y="1454736"/>
              <a:ext cx="576600" cy="410100"/>
            </a:xfrm>
            <a:prstGeom prst="parallelogram">
              <a:avLst>
                <a:gd name="adj" fmla="val 25000"/>
              </a:avLst>
            </a:prstGeom>
            <a:solidFill>
              <a:srgbClr val="38761D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9" name="Google Shape;429;p54"/>
            <p:cNvSpPr/>
            <p:nvPr/>
          </p:nvSpPr>
          <p:spPr>
            <a:xfrm flipH="1">
              <a:off x="5045394" y="1330375"/>
              <a:ext cx="421200" cy="317100"/>
            </a:xfrm>
            <a:prstGeom prst="parallelogram">
              <a:avLst>
                <a:gd name="adj" fmla="val 25000"/>
              </a:avLst>
            </a:prstGeom>
            <a:solidFill>
              <a:srgbClr val="38761D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430" name="Google Shape;4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850" y="2741750"/>
            <a:ext cx="3602650" cy="24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200" y="1401838"/>
            <a:ext cx="2253326" cy="1894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4360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One clear output for policy makers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626" y="498713"/>
            <a:ext cx="5842376" cy="41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Clear input-output 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link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847" y="802700"/>
            <a:ext cx="6084501" cy="3538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dynamic documentation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98" y="749575"/>
            <a:ext cx="6112075" cy="372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51"/>
          <p:cNvGraphicFramePr/>
          <p:nvPr>
            <p:extLst>
              <p:ext uri="{D42A27DB-BD31-4B8C-83A1-F6EECF244321}">
                <p14:modId xmlns:p14="http://schemas.microsoft.com/office/powerpoint/2010/main" val="741632942"/>
              </p:ext>
            </p:extLst>
          </p:nvPr>
        </p:nvGraphicFramePr>
        <p:xfrm>
          <a:off x="1726099" y="1223813"/>
          <a:ext cx="5691801" cy="3268018"/>
        </p:xfrm>
        <a:graphic>
          <a:graphicData uri="http://schemas.openxmlformats.org/drawingml/2006/table">
            <a:tbl>
              <a:tblPr bandRow="1"/>
              <a:tblGrid>
                <a:gridCol w="240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721">
                <a:tc>
                  <a:txBody>
                    <a:bodyPr/>
                    <a:lstStyle/>
                    <a:p>
                      <a:pPr algn="r"/>
                      <a:r>
                        <a:rPr lang="en-US" sz="1900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Generate </a:t>
                      </a:r>
                      <a:r>
                        <a:rPr lang="en-US" sz="1900" b="1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evidence</a:t>
                      </a:r>
                      <a:endParaRPr sz="1900" b="1" spc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on problems and solutions through</a:t>
                      </a:r>
                      <a:b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</a:b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meta-research led by BITSS investigators and our broader community.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475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Increase access to open science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education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building capacity to recognize and conduct transparent and reproducible science through training, access to curricula, financial support, and a growing network of advocates and allies.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822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Strengthen the scientific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ecosystem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rtl="0"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enabling researchers and institutions to effectively and equitably change norms at scale through open science policy and protocol development.</a:t>
                      </a:r>
                      <a:endParaRPr lang="en-US" sz="1300" b="0" i="0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>
            <a:off x="1650223" y="461148"/>
            <a:ext cx="1980911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Our Mission</a:t>
            </a:r>
            <a:endParaRPr sz="3058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3350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reproducible repository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872" y="152400"/>
            <a:ext cx="5640476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4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Our Framework for Open Policy Analysis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 flipH="1">
            <a:off x="1539861" y="2994359"/>
            <a:ext cx="3132600" cy="14361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materials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 flipH="1">
            <a:off x="1764746" y="2364198"/>
            <a:ext cx="2682900" cy="14337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details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 flipH="1">
            <a:off x="2152608" y="1979582"/>
            <a:ext cx="1907400" cy="12033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Assumptions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 rot="-808" flipH="1">
            <a:off x="2450873" y="1707903"/>
            <a:ext cx="1276500" cy="8595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Output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38677" y="1422850"/>
            <a:ext cx="2111400" cy="19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AA84F"/>
                </a:solidFill>
              </a:rPr>
              <a:t>Open Output</a:t>
            </a: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D9EEB"/>
                </a:solidFill>
              </a:rPr>
              <a:t>Open Analysis</a:t>
            </a:r>
            <a:endParaRPr sz="1800" b="1" u="sng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u="sng">
                <a:solidFill>
                  <a:srgbClr val="F1C232"/>
                </a:solidFill>
              </a:rPr>
              <a:t>Open Materials</a:t>
            </a:r>
            <a:endParaRPr sz="1800" b="1" u="sng">
              <a:solidFill>
                <a:srgbClr val="F1C232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6522475" y="941525"/>
            <a:ext cx="2566800" cy="902700"/>
          </a:xfrm>
          <a:prstGeom prst="snip1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Unified output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Clear output-input link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522475" y="1979650"/>
            <a:ext cx="2566800" cy="1203300"/>
          </a:xfrm>
          <a:prstGeom prst="snip1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>
                <a:solidFill>
                  <a:srgbClr val="FFFFFF"/>
                </a:solidFill>
              </a:rPr>
              <a:t>- Open Code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Data (raw &amp; final)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Report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522475" y="3318375"/>
            <a:ext cx="2566800" cy="1584900"/>
          </a:xfrm>
          <a:prstGeom prst="snip1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Common file structure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Label data, research, guesswork</a:t>
            </a:r>
            <a:endParaRPr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- Make code/spreadsheets reproducible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Use version control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14300" y="1702730"/>
            <a:ext cx="13431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Makers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1452575" y="1707369"/>
            <a:ext cx="9954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0"/>
          <p:cNvCxnSpPr>
            <a:stCxn id="118" idx="2"/>
          </p:cNvCxnSpPr>
          <p:nvPr/>
        </p:nvCxnSpPr>
        <p:spPr>
          <a:xfrm>
            <a:off x="4572000" y="941525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0"/>
          <p:cNvSpPr txBox="1"/>
          <p:nvPr/>
        </p:nvSpPr>
        <p:spPr>
          <a:xfrm>
            <a:off x="114300" y="1975256"/>
            <a:ext cx="13383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Staffers/Advisors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1452575" y="1980022"/>
            <a:ext cx="6978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0"/>
          <p:cNvSpPr txBox="1"/>
          <p:nvPr/>
        </p:nvSpPr>
        <p:spPr>
          <a:xfrm>
            <a:off x="114300" y="2359225"/>
            <a:ext cx="1338300" cy="360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1452575" y="2363797"/>
            <a:ext cx="310800" cy="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0"/>
          <p:cNvSpPr txBox="1"/>
          <p:nvPr/>
        </p:nvSpPr>
        <p:spPr>
          <a:xfrm>
            <a:off x="114300" y="2989648"/>
            <a:ext cx="1338300" cy="3834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 rot="10800000" flipH="1">
            <a:off x="1452575" y="2994529"/>
            <a:ext cx="89400" cy="3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0178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4D24-D1C8-6044-A690-0422C74D9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530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3200" dirty="0">
                <a:hlinkClick r:id="rId2"/>
              </a:rPr>
              <a:t>Demo of a completed OPA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519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Plan for OPA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Develop framework to support OPA. Paper </a:t>
            </a:r>
            <a:r>
              <a:rPr lang="en" sz="2000" dirty="0">
                <a:solidFill>
                  <a:srgbClr val="EFEFEF"/>
                </a:solidFill>
                <a:hlinkClick r:id="rId3"/>
              </a:rPr>
              <a:t>here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Support transition/adoption of OPA, and develop case studies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Train students and analysts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Raise awareness</a:t>
            </a:r>
            <a:endParaRPr sz="2000" dirty="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7D0B-BA02-6242-A5AA-A0F302DA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URAPs for OPA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2A1DE-216F-CC4A-9CDB-4EDFB4D94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are looking to scale-up the footprint of OPA across policy domains. </a:t>
            </a:r>
          </a:p>
          <a:p>
            <a:r>
              <a:rPr lang="en-US" dirty="0">
                <a:solidFill>
                  <a:schemeClr val="tx1"/>
                </a:solidFill>
              </a:rPr>
              <a:t>The goal is to have an ongoing pipeline of case studies supporting as many analysts and researchers as possible in the creation of OPAs. </a:t>
            </a:r>
          </a:p>
          <a:p>
            <a:r>
              <a:rPr lang="en-US" dirty="0">
                <a:solidFill>
                  <a:schemeClr val="tx1"/>
                </a:solidFill>
              </a:rPr>
              <a:t>This means increasing capacity in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Strengthening the connection to current policy analyses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tasks to “open” a policy 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visualization efforts</a:t>
            </a:r>
          </a:p>
          <a:p>
            <a:r>
              <a:rPr lang="en-US" dirty="0">
                <a:solidFill>
                  <a:schemeClr val="tx1"/>
                </a:solidFill>
              </a:rPr>
              <a:t>Long term objective: 10+ URAPs per semester. </a:t>
            </a:r>
          </a:p>
          <a:p>
            <a:r>
              <a:rPr lang="en-US" dirty="0">
                <a:solidFill>
                  <a:schemeClr val="tx1"/>
                </a:solidFill>
              </a:rPr>
              <a:t>Your initial experience and output will directly inform the larger initiative.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3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Start: today (9/21). Ends: last day of class (12/4). Up to two weeks of for midterms</a:t>
            </a:r>
          </a:p>
          <a:p>
            <a:endParaRPr lang="en-US" dirty="0">
              <a:solidFill>
                <a:srgbClr val="EFEFEF"/>
              </a:solidFill>
            </a:endParaRPr>
          </a:p>
          <a:p>
            <a:r>
              <a:rPr lang="en-US" dirty="0">
                <a:solidFill>
                  <a:srgbClr val="EFEFEF"/>
                </a:solidFill>
              </a:rPr>
              <a:t>Week (~10hrs).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Ideal time split: 30% learning a new skill, 40% applying that skill, 30% doing something repetitive and no-so stimulating.</a:t>
            </a:r>
          </a:p>
          <a:p>
            <a:r>
              <a:rPr lang="en-US" dirty="0">
                <a:solidFill>
                  <a:srgbClr val="EFEFEF"/>
                </a:solidFill>
              </a:rPr>
              <a:t>Short semester: 11 weeks. 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1 – 2: mainly training. 3 – 10: mainly adding content (ends 11/30!). 11: Summarizing, developing guidelines for future URAPs. 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66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Standard Operating Procedures (SOPs)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End of the week submit a pull request with :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Activities assigned. 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Activities performed.</a:t>
            </a:r>
          </a:p>
          <a:p>
            <a:pPr lvl="2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Good examples: learned git, learned R, learned about PA, summarized # reports, pushed # commits, clean shiny app code, support a fellow URAP, etc. </a:t>
            </a:r>
          </a:p>
          <a:p>
            <a:pPr lvl="2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Bad examples: apologies, promises, comments, etc. Will be counted as not submitted.  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The number of hours worked.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Track-level team meetings each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Monday</a:t>
            </a:r>
            <a:r>
              <a:rPr lang="en-US" dirty="0">
                <a:solidFill>
                  <a:schemeClr val="tx1"/>
                </a:solidFill>
              </a:rPr>
              <a:t>. Set time now.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Once a month (October, November): present to the whole team. Set time now. 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Set up the PA/D+ group in the morning and the D+/PA team in the afternoon.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64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Two tracks: Data Visualization for Public Policy (DVPP), Policy Policy Outreach and Research (PPRO). </a:t>
            </a:r>
          </a:p>
          <a:p>
            <a:r>
              <a:rPr lang="en-US" dirty="0">
                <a:solidFill>
                  <a:srgbClr val="EFEFEF"/>
                </a:solidFill>
              </a:rPr>
              <a:t>PPRO: </a:t>
            </a:r>
            <a:r>
              <a:rPr lang="en-US" dirty="0" err="1">
                <a:solidFill>
                  <a:srgbClr val="EFEFEF"/>
                </a:solidFill>
              </a:rPr>
              <a:t>Faris</a:t>
            </a:r>
            <a:r>
              <a:rPr lang="en-US" dirty="0">
                <a:solidFill>
                  <a:srgbClr val="EFEFEF"/>
                </a:solidFill>
              </a:rPr>
              <a:t>, Samira, Keanu, Lauren, Lea, Emma </a:t>
            </a:r>
          </a:p>
          <a:p>
            <a:r>
              <a:rPr lang="en-US" dirty="0">
                <a:solidFill>
                  <a:srgbClr val="EFEFEF"/>
                </a:solidFill>
              </a:rPr>
              <a:t>DVPP: Ella, Aleksandra, Charlie, Emma</a:t>
            </a:r>
          </a:p>
          <a:p>
            <a:r>
              <a:rPr lang="en-US" dirty="0">
                <a:solidFill>
                  <a:srgbClr val="EFEFEF"/>
                </a:solidFill>
              </a:rPr>
              <a:t>All tracks must learn how to use </a:t>
            </a:r>
            <a:r>
              <a:rPr lang="en-US" dirty="0">
                <a:solidFill>
                  <a:srgbClr val="EFEFEF"/>
                </a:solidFill>
                <a:hlinkClick r:id="rId2"/>
              </a:rPr>
              <a:t>Git/Github </a:t>
            </a:r>
            <a:r>
              <a:rPr lang="en-US" dirty="0">
                <a:solidFill>
                  <a:srgbClr val="EFEFEF"/>
                </a:solidFill>
              </a:rPr>
              <a:t>at a basic level (clone, commit, push, pull) and read </a:t>
            </a:r>
            <a:r>
              <a:rPr lang="en-US" dirty="0">
                <a:solidFill>
                  <a:srgbClr val="EFEFEF"/>
                </a:solidFill>
                <a:hlinkClick r:id="rId3"/>
              </a:rPr>
              <a:t>this paper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r>
              <a:rPr lang="en-US" dirty="0">
                <a:solidFill>
                  <a:srgbClr val="EFEFEF"/>
                </a:solidFill>
              </a:rPr>
              <a:t>DVPP: spend first week(s) </a:t>
            </a:r>
            <a:r>
              <a:rPr lang="en-US" dirty="0">
                <a:solidFill>
                  <a:srgbClr val="EFEFEF"/>
                </a:solidFill>
                <a:hlinkClick r:id="rId4"/>
              </a:rPr>
              <a:t>learning R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5"/>
              </a:rPr>
              <a:t>screencasts</a:t>
            </a:r>
            <a:r>
              <a:rPr lang="en-US" dirty="0">
                <a:solidFill>
                  <a:srgbClr val="EFEFEF"/>
                </a:solidFill>
              </a:rPr>
              <a:t>), </a:t>
            </a:r>
            <a:r>
              <a:rPr lang="en-US" dirty="0">
                <a:solidFill>
                  <a:srgbClr val="EFEFEF"/>
                </a:solidFill>
                <a:hlinkClick r:id="rId6"/>
              </a:rPr>
              <a:t>learning Shiny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7"/>
              </a:rPr>
              <a:t>book</a:t>
            </a:r>
            <a:r>
              <a:rPr lang="en-US" dirty="0">
                <a:solidFill>
                  <a:srgbClr val="EFEFEF"/>
                </a:solidFill>
              </a:rPr>
              <a:t>) and reviewing </a:t>
            </a:r>
            <a:r>
              <a:rPr lang="en-US" dirty="0">
                <a:solidFill>
                  <a:srgbClr val="EFEFEF"/>
                </a:solidFill>
                <a:hlinkClick r:id="rId8"/>
              </a:rPr>
              <a:t>these files</a:t>
            </a:r>
            <a:r>
              <a:rPr lang="en-US" dirty="0">
                <a:solidFill>
                  <a:srgbClr val="EFEFEF"/>
                </a:solidFill>
              </a:rPr>
              <a:t>.</a:t>
            </a:r>
          </a:p>
          <a:p>
            <a:r>
              <a:rPr lang="en-US" dirty="0">
                <a:solidFill>
                  <a:srgbClr val="EFEFEF"/>
                </a:solidFill>
              </a:rPr>
              <a:t>PPRO: spend first week(s) learning about the </a:t>
            </a:r>
            <a:r>
              <a:rPr lang="en-US" dirty="0">
                <a:solidFill>
                  <a:srgbClr val="EFEFEF"/>
                </a:solidFill>
                <a:hlinkClick r:id="rId9"/>
              </a:rPr>
              <a:t>wealth tax</a:t>
            </a:r>
            <a:r>
              <a:rPr lang="en-US" dirty="0">
                <a:solidFill>
                  <a:srgbClr val="EFEFEF"/>
                </a:solidFill>
              </a:rPr>
              <a:t>, </a:t>
            </a:r>
            <a:r>
              <a:rPr lang="en-US" dirty="0">
                <a:solidFill>
                  <a:srgbClr val="EFEFEF"/>
                </a:solidFill>
                <a:hlinkClick r:id="rId10"/>
              </a:rPr>
              <a:t>deworming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11"/>
              </a:rPr>
              <a:t>section 5 of this paper</a:t>
            </a:r>
            <a:r>
              <a:rPr lang="en-US" dirty="0">
                <a:solidFill>
                  <a:srgbClr val="EFEFEF"/>
                </a:solidFill>
              </a:rPr>
              <a:t>) and reviewing the </a:t>
            </a:r>
            <a:r>
              <a:rPr lang="en-US" dirty="0">
                <a:solidFill>
                  <a:srgbClr val="EFEFEF"/>
                </a:solidFill>
                <a:hlinkClick r:id="rId12"/>
              </a:rPr>
              <a:t>deworming OPA</a:t>
            </a:r>
            <a:r>
              <a:rPr lang="en-US" dirty="0">
                <a:solidFill>
                  <a:srgbClr val="EFEFEF"/>
                </a:solidFill>
              </a:rPr>
              <a:t>.  </a:t>
            </a: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43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263B-C802-8C47-8F15-BD1DC74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you have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E8D88-6FCE-374B-B048-E550F861A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Administrative questions: email Aleks.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Programing questions: (1) </a:t>
            </a:r>
            <a:r>
              <a:rPr lang="en-US" dirty="0" err="1">
                <a:solidFill>
                  <a:schemeClr val="tx1"/>
                </a:solidFill>
              </a:rPr>
              <a:t>stackoverflow</a:t>
            </a:r>
            <a:r>
              <a:rPr lang="en-US" dirty="0">
                <a:solidFill>
                  <a:schemeClr val="tx1"/>
                </a:solidFill>
              </a:rPr>
              <a:t>/web (2) your teammates (3) me.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Policy analysis/Methods questions: me/web.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Questions to me: email/weekly meeting.</a:t>
            </a:r>
          </a:p>
        </p:txBody>
      </p:sp>
    </p:spTree>
    <p:extLst>
      <p:ext uri="{BB962C8B-B14F-4D97-AF65-F5344CB8AC3E}">
        <p14:creationId xmlns:p14="http://schemas.microsoft.com/office/powerpoint/2010/main" val="260625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0">
            <a:extLst>
              <a:ext uri="{FF2B5EF4-FFF2-40B4-BE49-F238E27FC236}">
                <a16:creationId xmlns:a16="http://schemas.microsoft.com/office/drawing/2014/main" id="{A0F39A01-D39C-8946-9B0F-7941F2F978A3}"/>
              </a:ext>
            </a:extLst>
          </p:cNvPr>
          <p:cNvSpPr/>
          <p:nvPr/>
        </p:nvSpPr>
        <p:spPr>
          <a:xfrm>
            <a:off x="1680251" y="453729"/>
            <a:ext cx="2517917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Team Structure</a:t>
            </a:r>
          </a:p>
        </p:txBody>
      </p:sp>
      <p:sp>
        <p:nvSpPr>
          <p:cNvPr id="4" name="Shape 131">
            <a:extLst>
              <a:ext uri="{FF2B5EF4-FFF2-40B4-BE49-F238E27FC236}">
                <a16:creationId xmlns:a16="http://schemas.microsoft.com/office/drawing/2014/main" id="{F2AE757D-31F7-C14D-A64C-1A556BD8D371}"/>
              </a:ext>
            </a:extLst>
          </p:cNvPr>
          <p:cNvSpPr/>
          <p:nvPr/>
        </p:nvSpPr>
        <p:spPr>
          <a:xfrm>
            <a:off x="1680251" y="1265152"/>
            <a:ext cx="5651999" cy="5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defRPr>
                <a:solidFill>
                  <a:srgbClr val="218EBB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Ted Miguel – Faculty Director</a:t>
            </a:r>
          </a:p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Carson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Christiano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– CEGA Executive Director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D7839-019A-4345-975A-42F996B45AFE}"/>
              </a:ext>
            </a:extLst>
          </p:cNvPr>
          <p:cNvSpPr txBox="1">
            <a:spLocks/>
          </p:cNvSpPr>
          <p:nvPr/>
        </p:nvSpPr>
        <p:spPr>
          <a:xfrm>
            <a:off x="4953131" y="2116244"/>
            <a:ext cx="2891509" cy="263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Research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Fernando Hoces de la Guardia (Project Scientist)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Aleksandra Ma (Intern)</a:t>
            </a:r>
          </a:p>
          <a:p>
            <a:pPr>
              <a:spcAft>
                <a:spcPts val="1055"/>
              </a:spcAft>
            </a:pP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Faris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Alrubaish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, Samira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Gholami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, Keanu Lim, Lauren Peterson,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Jiayu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Shi, Lea Yamashiro, Emma Ng (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sr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), Charlie Love (URAPs 25%)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956D6F-7E3C-1F44-80CE-86890740A399}"/>
              </a:ext>
            </a:extLst>
          </p:cNvPr>
          <p:cNvSpPr txBox="1">
            <a:spLocks/>
          </p:cNvSpPr>
          <p:nvPr/>
        </p:nvSpPr>
        <p:spPr>
          <a:xfrm>
            <a:off x="1503811" y="2116244"/>
            <a:ext cx="3194892" cy="1761301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Program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Katie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Hoeberling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(Manager)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Aleks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Bogdanoski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(Associate)</a:t>
            </a:r>
          </a:p>
        </p:txBody>
      </p:sp>
    </p:spTree>
    <p:extLst>
      <p:ext uri="{BB962C8B-B14F-4D97-AF65-F5344CB8AC3E}">
        <p14:creationId xmlns:p14="http://schemas.microsoft.com/office/powerpoint/2010/main" val="428255120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157352" y="985838"/>
            <a:ext cx="3000000" cy="3171823"/>
          </a:xfrm>
          <a:prstGeom prst="parallelogram">
            <a:avLst>
              <a:gd name="adj" fmla="val 174"/>
            </a:avLst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focus of Open Science?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1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A52B-8B3E-9B4A-8862-9370AA13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0F7E3-4369-9B45-BD50-72305ED53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b="1" dirty="0">
                <a:solidFill>
                  <a:schemeClr val="tx1"/>
                </a:solidFill>
              </a:rPr>
              <a:t>Issues: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Scientific misconduct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Publication Bias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P-Hacking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Replications problems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Solutions: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Ethical research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Registrations &amp; PAPs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Guidelines and Protocols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Reproducible workflow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7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BITSS Previous work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Changing norms: RR at the JDE, best practices at the IDB and INSP, Textbook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More meta-research: 3S, Citations study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4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48B1-9E43-8241-BCEC-D48FC16F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4" y="79265"/>
            <a:ext cx="8520600" cy="572700"/>
          </a:xfrm>
        </p:spPr>
        <p:txBody>
          <a:bodyPr/>
          <a:lstStyle/>
          <a:p>
            <a:r>
              <a:rPr lang="en-US" dirty="0"/>
              <a:t>Our Network</a:t>
            </a:r>
          </a:p>
        </p:txBody>
      </p:sp>
      <p:sp>
        <p:nvSpPr>
          <p:cNvPr id="4" name="Shape 166">
            <a:extLst>
              <a:ext uri="{FF2B5EF4-FFF2-40B4-BE49-F238E27FC236}">
                <a16:creationId xmlns:a16="http://schemas.microsoft.com/office/drawing/2014/main" id="{2485F663-EEC2-D24D-9B87-C1FD4CB3B84C}"/>
              </a:ext>
            </a:extLst>
          </p:cNvPr>
          <p:cNvSpPr/>
          <p:nvPr/>
        </p:nvSpPr>
        <p:spPr>
          <a:xfrm>
            <a:off x="92244" y="543354"/>
            <a:ext cx="905175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2000" b="1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BITSS Catalysts </a:t>
            </a:r>
            <a:r>
              <a:rPr lang="en-US" sz="2000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are PhD students, faculty, and researchers committed to advancing the teaching, practice, funding, and publishing of transparent and reproducible research.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49C5-745E-F046-BAEC-D2FFF8D7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" r="4750"/>
          <a:stretch/>
        </p:blipFill>
        <p:spPr>
          <a:xfrm>
            <a:off x="1499616" y="1334573"/>
            <a:ext cx="4926280" cy="2290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CB5071-FFB6-5E46-BF95-987649786529}"/>
              </a:ext>
            </a:extLst>
          </p:cNvPr>
          <p:cNvSpPr/>
          <p:nvPr/>
        </p:nvSpPr>
        <p:spPr>
          <a:xfrm>
            <a:off x="0" y="3800134"/>
            <a:ext cx="394231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120+ academics and practitioners; </a:t>
            </a:r>
          </a:p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90 institutions; 30 countries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  <a:cs typeface="Karla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DEA9E-97D1-314A-BA0C-6081A4539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17471" r="7760"/>
          <a:stretch/>
        </p:blipFill>
        <p:spPr>
          <a:xfrm>
            <a:off x="3755798" y="3271456"/>
            <a:ext cx="2670098" cy="1849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15B43-257F-6642-8AED-9CD79C9CA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0051" r="10568" b="5813"/>
          <a:stretch/>
        </p:blipFill>
        <p:spPr>
          <a:xfrm>
            <a:off x="6425898" y="1334573"/>
            <a:ext cx="2370630" cy="1937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9B3E6-F0B5-F94B-B8C2-04C87A9FA2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1"/>
          <a:stretch/>
        </p:blipFill>
        <p:spPr>
          <a:xfrm>
            <a:off x="6425898" y="3272188"/>
            <a:ext cx="2370628" cy="18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3832-BBAA-3D4B-A69B-26A495A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Publications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D5096-EFAB-B243-93D4-0BC69E2E0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23" y="0"/>
            <a:ext cx="3429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D8D50-9630-E04C-893C-1F074EEF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2" y="2448577"/>
            <a:ext cx="4579121" cy="199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D692E-4A0B-814B-9F82-7CF34901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" y="0"/>
            <a:ext cx="3910649" cy="30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BITSS Today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Super Forecasters in Social Sciences</a:t>
            </a:r>
            <a:endParaRPr lang="en-US" sz="20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ACRE: computational reproducibility in the classroom and in papers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Open Policy Analysis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087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11166</TotalTime>
  <Words>1198</Words>
  <Application>Microsoft Macintosh PowerPoint</Application>
  <PresentationFormat>On-screen Show (16:9)</PresentationFormat>
  <Paragraphs>204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Helvetica</vt:lpstr>
      <vt:lpstr>Helvetica Light</vt:lpstr>
      <vt:lpstr>Helvetica Neue</vt:lpstr>
      <vt:lpstr>Karla</vt:lpstr>
      <vt:lpstr>Simple Dark</vt:lpstr>
      <vt:lpstr>The Berkeley Initiative for Transparency in the Social Sciences  Onboarding for Undergraduate Research Apprentice Program</vt:lpstr>
      <vt:lpstr>PowerPoint Presentation</vt:lpstr>
      <vt:lpstr>PowerPoint Presentation</vt:lpstr>
      <vt:lpstr>What is the focus of Open Science?</vt:lpstr>
      <vt:lpstr>Open Science</vt:lpstr>
      <vt:lpstr>BITSS Previous work</vt:lpstr>
      <vt:lpstr>Our Network</vt:lpstr>
      <vt:lpstr>Recent Publications</vt:lpstr>
      <vt:lpstr>BITSS Today</vt:lpstr>
      <vt:lpstr>Why Bring Open Science into Policy Analysis?</vt:lpstr>
      <vt:lpstr>PowerPoint Presentation</vt:lpstr>
      <vt:lpstr>PowerPoint Presentation</vt:lpstr>
      <vt:lpstr>Policy consequences</vt:lpstr>
      <vt:lpstr>Where can we fix this madness?</vt:lpstr>
      <vt:lpstr>Our proposal:  Open Policy Analysis</vt:lpstr>
      <vt:lpstr>Three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Plan for OPA</vt:lpstr>
      <vt:lpstr>URAPs for OPA</vt:lpstr>
      <vt:lpstr>URAP Timeline</vt:lpstr>
      <vt:lpstr>URAP Standard Operating Procedures (SOPs)</vt:lpstr>
      <vt:lpstr>URAP tasks</vt:lpstr>
      <vt:lpstr>What to do when you have 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 on Open Policy Analysis</dc:title>
  <cp:lastModifiedBy>Fernando Hoces de la Guardia</cp:lastModifiedBy>
  <cp:revision>60</cp:revision>
  <dcterms:modified xsi:type="dcterms:W3CDTF">2020-09-28T22:51:05Z</dcterms:modified>
</cp:coreProperties>
</file>